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0F0"/>
    <a:srgbClr val="EAECF6"/>
    <a:srgbClr val="E2F0D9"/>
    <a:srgbClr val="D7F8FD"/>
    <a:srgbClr val="4C216D"/>
    <a:srgbClr val="F6EFF7"/>
    <a:srgbClr val="F0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6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2025/10/5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3E6F491-5B91-87FB-BDA9-8C574B15FA2C}"/>
              </a:ext>
            </a:extLst>
          </p:cNvPr>
          <p:cNvSpPr/>
          <p:nvPr/>
        </p:nvSpPr>
        <p:spPr>
          <a:xfrm>
            <a:off x="0" y="-2083"/>
            <a:ext cx="43524488" cy="5065981"/>
          </a:xfrm>
          <a:prstGeom prst="rect">
            <a:avLst/>
          </a:prstGeom>
          <a:gradFill flip="none" rotWithShape="1">
            <a:gsLst>
              <a:gs pos="100000">
                <a:srgbClr val="E5D6F2"/>
              </a:gs>
              <a:gs pos="0">
                <a:schemeClr val="bg1"/>
              </a:gs>
              <a:gs pos="97000">
                <a:srgbClr val="E5D6F2"/>
              </a:gs>
              <a:gs pos="100000">
                <a:srgbClr val="E5D6F2"/>
              </a:gs>
              <a:gs pos="100000">
                <a:srgbClr val="E5D6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A0E1B-283B-46F4-ACD6-2A1F4AD8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40" y="5164434"/>
            <a:ext cx="10504296" cy="576678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lnSpc>
                <a:spcPts val="3500"/>
              </a:lnSpc>
            </a:pPr>
            <a:r>
              <a:rPr lang="en-US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96000" indent="-457200" algn="just" defTabSz="952097" eaLnBrk="0" hangingPunct="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α-glucosidase activity is a key target for improving T2DM, but traditional clinical drugs have side effects.</a:t>
            </a:r>
          </a:p>
          <a:p>
            <a:pPr marL="396000" indent="-457200" algn="just" defTabSz="952097" eaLnBrk="0" hangingPunct="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Collagen-rich bullfrog skin (BSC) is a high-quality source for preparing safe and effective α-glucosidase inhibitory peptides (BS-GIP).</a:t>
            </a:r>
          </a:p>
          <a:p>
            <a:pPr marL="396000" indent="-457200" algn="just" defTabSz="952097" eaLnBrk="0" hangingPunct="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stable structure of collagen hinders the production of small molecular peptides.  Ultrasonic-high temperature and high pressure (US-HTP)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 may be a favorable option for enhancing the efficiency of collagen enzymatic hydrolysis.</a:t>
            </a:r>
            <a:endParaRPr lang="en-A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E76A3-0130-45CD-BF6C-48C226C7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7485" y="5164692"/>
            <a:ext cx="7813147" cy="1198167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lnSpc>
                <a:spcPts val="3500"/>
              </a:lnSpc>
            </a:pPr>
            <a:r>
              <a:rPr lang="en-US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342000" indent="-342000" algn="just" defTabSz="952097">
              <a:spcBef>
                <a:spcPts val="1200"/>
              </a:spcBef>
              <a:buFont typeface="+mj-lt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US-HTP pretreatment combined with dual-enzyme stepwise hydrolysis significantly enhanced the α-glucosidase inhibitory activity of the BSC hydrolysate by 32.73%.</a:t>
            </a:r>
          </a:p>
          <a:p>
            <a:pPr marL="342000" indent="-342000" algn="just" defTabSz="952097">
              <a:spcBef>
                <a:spcPts val="1200"/>
              </a:spcBef>
              <a:buFont typeface="+mj-lt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Gly1, Arg2, and Arg6 are the key amino acid residues in BS-GIP that form hydrogen bonds with the critical active sites (Thr205, Asp203, Asp327, Asp443, and Asp542) of α-glucosidase.</a:t>
            </a:r>
          </a:p>
          <a:p>
            <a:pPr marL="342000" indent="-342000" algn="just" defTabSz="952097">
              <a:spcBef>
                <a:spcPts val="1200"/>
              </a:spcBef>
              <a:buFont typeface="+mj-lt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BS-GIP significantly inhibited α-glucosidase activity (IC</a:t>
            </a:r>
            <a:r>
              <a:rPr lang="en-US" sz="3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=0.82±0.04 mM) and promoted glucose consumption by 76.83% in IR-HepG2 cells.</a:t>
            </a:r>
            <a:endParaRPr lang="en-C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342000" algn="just" defTabSz="952097">
              <a:spcBef>
                <a:spcPts val="1200"/>
              </a:spcBef>
              <a:buFont typeface="+mj-lt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BS-GIP was exhibited excellent stability in gastrointestinal digestion and food processing.</a:t>
            </a:r>
            <a:endParaRPr lang="en-C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2097"/>
            <a:endParaRPr lang="en-US" sz="399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EB0BF-3644-454A-A930-79F82EB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613" y="5170096"/>
            <a:ext cx="24381540" cy="1742972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lnSpc>
                <a:spcPts val="3500"/>
              </a:lnSpc>
            </a:pPr>
            <a:r>
              <a:rPr lang="en-US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AU" sz="1600" dirty="0">
              <a:solidFill>
                <a:srgbClr val="7635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49D4592-D281-49AF-8778-70436DBD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87" y="14497949"/>
            <a:ext cx="10495549" cy="810187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lnSpc>
                <a:spcPts val="3500"/>
              </a:lnSpc>
            </a:pPr>
            <a:r>
              <a:rPr lang="en-US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398972" indent="-398972" defTabSz="952097" eaLnBrk="0" hangingPunct="0">
              <a:buSzPct val="60000"/>
            </a:pP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972" indent="-398972" defTabSz="952097" eaLnBrk="0" hangingPunct="0">
              <a:buSzPct val="60000"/>
            </a:pP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972" indent="-398972" defTabSz="952097" eaLnBrk="0" hangingPunct="0">
              <a:buSzPct val="60000"/>
            </a:pP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972" indent="-398972" defTabSz="952097" eaLnBrk="0" hangingPunct="0">
              <a:buSzPct val="60000"/>
            </a:pP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130BF09-5FEF-49D6-AC00-8A7DC37A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1" y="22738294"/>
            <a:ext cx="34980552" cy="14037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lnSpc>
                <a:spcPts val="3500"/>
              </a:lnSpc>
            </a:pPr>
            <a:r>
              <a:rPr lang="en-GB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pPr defTabSz="952097" eaLnBrk="0" hangingPunct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a grant from the National Natural Science Foundation general program of China (3217161149).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FB151CF-DFA6-4D67-8CAB-DA46B02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41" y="11103429"/>
            <a:ext cx="10504296" cy="32004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3500"/>
              </a:lnSpc>
            </a:pPr>
            <a:r>
              <a:rPr lang="en-GB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highly active α-glucosidase inhibitory peptides through US-HTP pretreatment combined with stepwise hydrolysis using dual enzymes.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elucidate the molecular mechanism by which BS-GIP inhibits α-glucosidase activity.</a:t>
            </a:r>
          </a:p>
          <a:p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758E1F86-D626-4B37-BD6B-771562D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7485" y="17330685"/>
            <a:ext cx="7804402" cy="681130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lnSpc>
                <a:spcPts val="3500"/>
              </a:lnSpc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342900" indent="-342900" algn="just" defTabSz="952097" eaLnBrk="0" hangingPunct="0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 M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et al</a:t>
            </a:r>
            <a:r>
              <a:rPr lang="en-US" altLang="zh-CN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AU" altLang="zh-CN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characterization of novel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glucosidase inhibitory peptides from sweet potato protein through heating combined with high hydrostatic pressure-assisted enzymatic hydrolysis. </a:t>
            </a: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Chem. 2025; 145877.</a:t>
            </a:r>
          </a:p>
          <a:p>
            <a:pPr marL="342900" indent="-342900" algn="just" defTabSz="952097" eaLnBrk="0" hangingPunct="0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Z 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et al</a:t>
            </a:r>
            <a:r>
              <a:rPr lang="en-US" altLang="zh-CN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AU" altLang="zh-CN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 into novel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glucosidase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GLU) inhibitory peptides from sturgeon fish muscle protein based on in-silico and in-vitro investigation.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Well. 2025; 100010.</a:t>
            </a:r>
          </a:p>
          <a:p>
            <a:pPr marL="342900" indent="-342900" algn="just" defTabSz="952097" eaLnBrk="0" hangingPunct="0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et al.</a:t>
            </a:r>
            <a:r>
              <a:rPr lang="en-AU" altLang="zh-CN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molecular mechanism of novel bifunctional peptides from Duroc×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Landrace× Yorkshire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pig dry-cured ham: A peptidomics and in silico analysis.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Food Rev Int. 2024;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180, 114066.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A8836AC-21F1-4C1A-90D3-C88ABCA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1112" y="-34615"/>
            <a:ext cx="22282117" cy="23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54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l-GR" sz="54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GB" sz="54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glucosidase inhibitory peptides derived from bullfrog skin: Preparation, screening, molecular mechanism of action, and activity evaluation</a:t>
            </a:r>
            <a:br>
              <a:rPr lang="en-GB" sz="5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54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Google Shape;154;p5" descr="图片 3">
            <a:extLst>
              <a:ext uri="{FF2B5EF4-FFF2-40B4-BE49-F238E27FC236}">
                <a16:creationId xmlns:a16="http://schemas.microsoft.com/office/drawing/2014/main" id="{2325063F-8EF5-4102-AB64-2C8F988A719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2" b="97191" l="1685" r="96348">
                        <a14:foregroundMark x1="17135" y1="21910" x2="9551" y2="42697"/>
                        <a14:foregroundMark x1="9551" y1="42697" x2="8708" y2="50562"/>
                        <a14:foregroundMark x1="5056" y1="42416" x2="9831" y2="60955"/>
                        <a14:foregroundMark x1="9831" y1="60955" x2="9831" y2="60955"/>
                        <a14:foregroundMark x1="5337" y1="60393" x2="33708" y2="91292"/>
                        <a14:foregroundMark x1="33708" y1="91292" x2="48876" y2="93258"/>
                        <a14:foregroundMark x1="48876" y1="93258" x2="80899" y2="82303"/>
                        <a14:foregroundMark x1="80899" y1="82303" x2="91011" y2="55056"/>
                        <a14:foregroundMark x1="91011" y1="55056" x2="91573" y2="50843"/>
                        <a14:foregroundMark x1="92135" y1="39326" x2="80337" y2="21629"/>
                        <a14:foregroundMark x1="80337" y1="21629" x2="59831" y2="8427"/>
                        <a14:foregroundMark x1="59831" y1="8427" x2="48876" y2="7303"/>
                        <a14:foregroundMark x1="48876" y1="7303" x2="27809" y2="15169"/>
                        <a14:foregroundMark x1="27809" y1="15169" x2="18258" y2="21348"/>
                        <a14:foregroundMark x1="65169" y1="11236" x2="71629" y2="14045"/>
                        <a14:foregroundMark x1="71629" y1="14045" x2="88483" y2="28371"/>
                        <a14:foregroundMark x1="88483" y1="28371" x2="95787" y2="41011"/>
                        <a14:foregroundMark x1="95787" y1="41011" x2="97191" y2="48596"/>
                        <a14:foregroundMark x1="97191" y1="48596" x2="96348" y2="53933"/>
                        <a14:foregroundMark x1="96348" y1="53933" x2="94101" y2="54775"/>
                        <a14:foregroundMark x1="91854" y1="61236" x2="89607" y2="70787"/>
                        <a14:foregroundMark x1="89607" y1="70787" x2="75843" y2="85393"/>
                        <a14:foregroundMark x1="75843" y1="85393" x2="75843" y2="85674"/>
                        <a14:foregroundMark x1="80618" y1="73876" x2="67697" y2="86798"/>
                        <a14:foregroundMark x1="72191" y1="88764" x2="55056" y2="94663"/>
                        <a14:foregroundMark x1="55056" y1="94663" x2="45787" y2="94944"/>
                        <a14:foregroundMark x1="45787" y1="94944" x2="21348" y2="86798"/>
                        <a14:foregroundMark x1="21348" y1="86798" x2="15449" y2="80337"/>
                        <a14:foregroundMark x1="40169" y1="5056" x2="53371" y2="5618"/>
                        <a14:foregroundMark x1="40169" y1="4213" x2="54494" y2="3933"/>
                        <a14:foregroundMark x1="54494" y1="3933" x2="70506" y2="10955"/>
                        <a14:foregroundMark x1="30337" y1="86798" x2="42697" y2="88764"/>
                        <a14:foregroundMark x1="42697" y1="88764" x2="44101" y2="89045"/>
                        <a14:foregroundMark x1="39607" y1="96910" x2="57303" y2="97191"/>
                        <a14:foregroundMark x1="57303" y1="97191" x2="60955" y2="96910"/>
                        <a14:foregroundMark x1="35955" y1="51404" x2="35955" y2="60112"/>
                        <a14:foregroundMark x1="35955" y1="60112" x2="37921" y2="67416"/>
                        <a14:foregroundMark x1="37921" y1="67416" x2="41011" y2="58427"/>
                        <a14:foregroundMark x1="41011" y1="58427" x2="41011" y2="54775"/>
                        <a14:foregroundMark x1="56742" y1="53652" x2="61798" y2="51404"/>
                        <a14:foregroundMark x1="61798" y1="51404" x2="57584" y2="50281"/>
                        <a14:foregroundMark x1="57584" y1="50281" x2="53652" y2="52809"/>
                        <a14:foregroundMark x1="53652" y1="52809" x2="54494" y2="54775"/>
                        <a14:foregroundMark x1="53652" y1="52528" x2="58427" y2="51966"/>
                        <a14:foregroundMark x1="58427" y1="51966" x2="62640" y2="53090"/>
                        <a14:foregroundMark x1="53371" y1="51404" x2="57865" y2="51404"/>
                        <a14:foregroundMark x1="57865" y1="51404" x2="62640" y2="52809"/>
                        <a14:foregroundMark x1="62640" y1="52809" x2="62079" y2="57303"/>
                        <a14:foregroundMark x1="62079" y1="57303" x2="56742" y2="57584"/>
                        <a14:foregroundMark x1="56742" y1="57584" x2="51685" y2="55899"/>
                        <a14:foregroundMark x1="51685" y1="55899" x2="53090" y2="53090"/>
                        <a14:foregroundMark x1="38483" y1="51966" x2="42978" y2="60393"/>
                        <a14:foregroundMark x1="42978" y1="60393" x2="43539" y2="67135"/>
                        <a14:foregroundMark x1="43539" y1="67135" x2="42697" y2="68820"/>
                        <a14:foregroundMark x1="34551" y1="51966" x2="33427" y2="57022"/>
                        <a14:foregroundMark x1="33427" y1="57022" x2="39045" y2="71629"/>
                        <a14:foregroundMark x1="39045" y1="71629" x2="40730" y2="71910"/>
                        <a14:foregroundMark x1="84270" y1="36236" x2="89326" y2="44101"/>
                        <a14:foregroundMark x1="89326" y1="44101" x2="91573" y2="51404"/>
                        <a14:foregroundMark x1="92416" y1="29213" x2="81180" y2="17697"/>
                        <a14:foregroundMark x1="81180" y1="17697" x2="60112" y2="8427"/>
                        <a14:foregroundMark x1="82303" y1="15449" x2="67697" y2="6461"/>
                        <a14:foregroundMark x1="67697" y1="6461" x2="51124" y2="3652"/>
                        <a14:foregroundMark x1="51124" y1="3652" x2="31180" y2="8427"/>
                        <a14:foregroundMark x1="31180" y1="8427" x2="20506" y2="13483"/>
                        <a14:foregroundMark x1="18820" y1="15730" x2="14607" y2="19663"/>
                        <a14:foregroundMark x1="14607" y1="19663" x2="9551" y2="29213"/>
                        <a14:foregroundMark x1="9551" y1="29213" x2="7865" y2="38764"/>
                        <a14:foregroundMark x1="7865" y1="38764" x2="7584" y2="39326"/>
                        <a14:foregroundMark x1="20787" y1="22753" x2="14607" y2="33708"/>
                        <a14:foregroundMark x1="8708" y1="51966" x2="15449" y2="73315"/>
                        <a14:foregroundMark x1="15449" y1="73315" x2="16011" y2="73876"/>
                        <a14:foregroundMark x1="7303" y1="31461" x2="6461" y2="48596"/>
                        <a14:foregroundMark x1="3652" y1="44663" x2="8146" y2="63764"/>
                        <a14:foregroundMark x1="8146" y1="63764" x2="8989" y2="64888"/>
                        <a14:foregroundMark x1="8427" y1="68539" x2="18820" y2="77528"/>
                        <a14:foregroundMark x1="18820" y1="77528" x2="19101" y2="77528"/>
                        <a14:foregroundMark x1="7865" y1="70506" x2="16292" y2="78652"/>
                        <a14:foregroundMark x1="2247" y1="47753" x2="3652" y2="62360"/>
                        <a14:foregroundMark x1="3652" y1="62360" x2="5899" y2="67416"/>
                        <a14:foregroundMark x1="94944" y1="55899" x2="93258" y2="64888"/>
                        <a14:foregroundMark x1="98034" y1="48315" x2="96629" y2="58427"/>
                        <a14:foregroundMark x1="96629" y1="58427" x2="96348" y2="58989"/>
                        <a14:foregroundMark x1="42416" y1="90449" x2="56742" y2="90449"/>
                        <a14:foregroundMark x1="14607" y1="77809" x2="23315" y2="82584"/>
                        <a14:foregroundMark x1="44663" y1="96629" x2="54494" y2="96910"/>
                        <a14:foregroundMark x1="54494" y1="96910" x2="55056" y2="97191"/>
                        <a14:foregroundMark x1="62079" y1="95787" x2="74438" y2="89607"/>
                        <a14:foregroundMark x1="75000" y1="89326" x2="80618" y2="87360"/>
                        <a14:foregroundMark x1="80618" y1="87360" x2="89326" y2="76124"/>
                        <a14:foregroundMark x1="89326" y1="76124" x2="92416" y2="69944"/>
                        <a14:foregroundMark x1="92416" y1="69944" x2="92416" y2="69101"/>
                        <a14:foregroundMark x1="21910" y1="21910" x2="40449" y2="12921"/>
                        <a14:foregroundMark x1="40449" y1="12921" x2="41011" y2="12360"/>
                        <a14:foregroundMark x1="44944" y1="11517" x2="50000" y2="11236"/>
                        <a14:foregroundMark x1="50000" y1="11236" x2="61798" y2="13483"/>
                        <a14:foregroundMark x1="51404" y1="50281" x2="53090" y2="53371"/>
                        <a14:foregroundMark x1="54494" y1="49719" x2="60393" y2="49719"/>
                        <a14:foregroundMark x1="63202" y1="50562" x2="64607" y2="5224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681726" y="294059"/>
            <a:ext cx="2664000" cy="2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01AAA-2775-4CFA-86C7-740D665A7CB2}"/>
              </a:ext>
            </a:extLst>
          </p:cNvPr>
          <p:cNvSpPr txBox="1"/>
          <p:nvPr/>
        </p:nvSpPr>
        <p:spPr>
          <a:xfrm>
            <a:off x="6027453" y="430237"/>
            <a:ext cx="5045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FSMILE 2025</a:t>
            </a:r>
            <a:endParaRPr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96C67F-2887-465A-AD5D-066E3EEB651E}"/>
              </a:ext>
            </a:extLst>
          </p:cNvPr>
          <p:cNvSpPr txBox="1"/>
          <p:nvPr/>
        </p:nvSpPr>
        <p:spPr>
          <a:xfrm>
            <a:off x="6027452" y="1572681"/>
            <a:ext cx="7553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October</a:t>
            </a:r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04-07, 2025</a:t>
            </a:r>
          </a:p>
          <a:p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@Morioka &amp; ZOOM Cloud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A35707-CF9C-3996-FDBC-D3A8B3744213}"/>
              </a:ext>
            </a:extLst>
          </p:cNvPr>
          <p:cNvSpPr txBox="1"/>
          <p:nvPr/>
        </p:nvSpPr>
        <p:spPr>
          <a:xfrm>
            <a:off x="283855" y="2978371"/>
            <a:ext cx="13306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Symposium on Food Communications and Sustainable Agri-Aqua Food Systems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Primary Industries, Academia, and Society through the SDGs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F6FCE25C-0C35-C788-5547-A98B5027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0435" y="2376469"/>
            <a:ext cx="18603470" cy="2365368"/>
          </a:xfrm>
          <a:prstGeom prst="rect">
            <a:avLst/>
          </a:prstGeom>
          <a:noFill/>
          <a:ln>
            <a:noFill/>
          </a:ln>
          <a:effectLst/>
        </p:spPr>
        <p:txBody>
          <a:bodyPr lIns="298944" tIns="298944" rIns="298944" bIns="298944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altLang="ja-JP" sz="2800" b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Xiaoshan Zheng </a:t>
            </a:r>
            <a:r>
              <a:rPr lang="en-GB" altLang="ja-JP" sz="2800" b="1" baseline="300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1, 2 , 3</a:t>
            </a:r>
            <a:r>
              <a:rPr lang="en-GB" altLang="ja-JP" sz="2800" b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Ying Lu </a:t>
            </a:r>
            <a:r>
              <a:rPr lang="en-GB" altLang="ja-JP" sz="2800" b="1" baseline="300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1, 2, 3*</a:t>
            </a:r>
            <a:endParaRPr lang="en-GB" altLang="ja-JP" sz="2800" i="1" baseline="300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ja-JP" altLang="ja-JP" sz="2800" i="1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1, College of Food Science and Technology, Shanghai Ocean University, Shanghai 201306, China</a:t>
            </a:r>
          </a:p>
          <a:p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2, Shanghai Engineering Research Center of Aquatic-Product Processing and Preservation, Shanghai 201306, China</a:t>
            </a:r>
          </a:p>
          <a:p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3, National R&amp;D Branch Center for Freshwater Aquatic Products Processing Technology (Shanghai), Shanghai 201306, China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141F87-3AB5-DB78-4637-0121E6C9F9B5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17264" t="10800" r="20139" b="9400"/>
          <a:stretch>
            <a:fillRect/>
          </a:stretch>
        </p:blipFill>
        <p:spPr>
          <a:xfrm>
            <a:off x="38196520" y="1234907"/>
            <a:ext cx="2592000" cy="259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AA3D200B-4BE0-2E4F-3697-1E04A0618CEF}"/>
              </a:ext>
            </a:extLst>
          </p:cNvPr>
          <p:cNvSpPr txBox="1"/>
          <p:nvPr/>
        </p:nvSpPr>
        <p:spPr>
          <a:xfrm>
            <a:off x="391029" y="3983553"/>
            <a:ext cx="7198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Information: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author: y-lu@shou.edu.cn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9F2D4FE-5A84-D1DE-0B0A-E1AA0B34831D}"/>
              </a:ext>
            </a:extLst>
          </p:cNvPr>
          <p:cNvSpPr/>
          <p:nvPr/>
        </p:nvSpPr>
        <p:spPr>
          <a:xfrm>
            <a:off x="11266179" y="6131306"/>
            <a:ext cx="13375111" cy="565322"/>
          </a:xfrm>
          <a:prstGeom prst="roundRect">
            <a:avLst/>
          </a:prstGeom>
          <a:solidFill>
            <a:srgbClr val="E5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peptide fractions with high α-glucosidase inhibitory activity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图片 169">
            <a:extLst>
              <a:ext uri="{FF2B5EF4-FFF2-40B4-BE49-F238E27FC236}">
                <a16:creationId xmlns:a16="http://schemas.microsoft.com/office/drawing/2014/main" id="{0E732C0F-62C1-1B93-74AF-E9B1CDBDE0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9837"/>
          <a:stretch>
            <a:fillRect/>
          </a:stretch>
        </p:blipFill>
        <p:spPr>
          <a:xfrm>
            <a:off x="25327774" y="6729584"/>
            <a:ext cx="9515244" cy="5099332"/>
          </a:xfrm>
          <a:prstGeom prst="rect">
            <a:avLst/>
          </a:prstGeom>
        </p:spPr>
      </p:pic>
      <p:pic>
        <p:nvPicPr>
          <p:cNvPr id="8" name="3分钟录音">
            <a:hlinkClick r:id="" action="ppaction://media"/>
            <a:extLst>
              <a:ext uri="{FF2B5EF4-FFF2-40B4-BE49-F238E27FC236}">
                <a16:creationId xmlns:a16="http://schemas.microsoft.com/office/drawing/2014/main" id="{A0D2C69E-DF50-F6BF-AA1D-7E97DACE75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17305" y="1722388"/>
            <a:ext cx="1678398" cy="1678398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A1DE7697-EAAF-15F6-CF68-A41ECE3D9F3D}"/>
              </a:ext>
            </a:extLst>
          </p:cNvPr>
          <p:cNvGrpSpPr/>
          <p:nvPr/>
        </p:nvGrpSpPr>
        <p:grpSpPr>
          <a:xfrm>
            <a:off x="11787909" y="6794898"/>
            <a:ext cx="12247748" cy="5709093"/>
            <a:chOff x="11266180" y="6729584"/>
            <a:chExt cx="8066850" cy="521743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24665B-9433-1DD5-5EB7-3C2234A7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082" r="39565"/>
            <a:stretch>
              <a:fillRect/>
            </a:stretch>
          </p:blipFill>
          <p:spPr>
            <a:xfrm>
              <a:off x="11266180" y="6729584"/>
              <a:ext cx="8066850" cy="521743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76EC215-5802-16DC-3049-937ED5DAE1FB}"/>
                </a:ext>
              </a:extLst>
            </p:cNvPr>
            <p:cNvSpPr/>
            <p:nvPr/>
          </p:nvSpPr>
          <p:spPr>
            <a:xfrm>
              <a:off x="12487700" y="6893002"/>
              <a:ext cx="450377" cy="195421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B0597EE-64FC-600C-DE9E-43AEBC13C076}"/>
                </a:ext>
              </a:extLst>
            </p:cNvPr>
            <p:cNvSpPr/>
            <p:nvPr/>
          </p:nvSpPr>
          <p:spPr>
            <a:xfrm>
              <a:off x="14364887" y="6893002"/>
              <a:ext cx="557287" cy="195421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58BA065-B9A5-B5A1-7507-F76D2B01C51E}"/>
                </a:ext>
              </a:extLst>
            </p:cNvPr>
            <p:cNvSpPr/>
            <p:nvPr/>
          </p:nvSpPr>
          <p:spPr>
            <a:xfrm>
              <a:off x="18590524" y="6868939"/>
              <a:ext cx="450377" cy="195421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E264C38-E8FD-AD64-9A92-9A8AE4F4D3D1}"/>
                </a:ext>
              </a:extLst>
            </p:cNvPr>
            <p:cNvSpPr/>
            <p:nvPr/>
          </p:nvSpPr>
          <p:spPr>
            <a:xfrm>
              <a:off x="12373427" y="9551380"/>
              <a:ext cx="346287" cy="182009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0A20800-0B1D-49E5-A1F5-80C09D4DFD19}"/>
                </a:ext>
              </a:extLst>
            </p:cNvPr>
            <p:cNvSpPr/>
            <p:nvPr/>
          </p:nvSpPr>
          <p:spPr>
            <a:xfrm>
              <a:off x="18334297" y="9544496"/>
              <a:ext cx="346287" cy="182009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563C05F5-044B-3323-DB66-C884FE88E982}"/>
              </a:ext>
            </a:extLst>
          </p:cNvPr>
          <p:cNvSpPr/>
          <p:nvPr/>
        </p:nvSpPr>
        <p:spPr>
          <a:xfrm>
            <a:off x="25393088" y="6131306"/>
            <a:ext cx="9434793" cy="565322"/>
          </a:xfrm>
          <a:prstGeom prst="roundRect">
            <a:avLst/>
          </a:prstGeom>
          <a:solidFill>
            <a:srgbClr val="E5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digestive stability and food processing stability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52A496B-34F5-1569-41F3-BA0BCD694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9" y="15544029"/>
            <a:ext cx="10328095" cy="6752494"/>
          </a:xfrm>
          <a:prstGeom prst="rect">
            <a:avLst/>
          </a:prstGeom>
        </p:spPr>
      </p:pic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3BF680E9-D897-0026-E66C-648AC387961F}"/>
              </a:ext>
            </a:extLst>
          </p:cNvPr>
          <p:cNvSpPr/>
          <p:nvPr/>
        </p:nvSpPr>
        <p:spPr>
          <a:xfrm>
            <a:off x="11787909" y="16261180"/>
            <a:ext cx="9112662" cy="564528"/>
          </a:xfrm>
          <a:prstGeom prst="roundRect">
            <a:avLst/>
          </a:prstGeom>
          <a:solidFill>
            <a:srgbClr val="E5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α-glucosidase inhibitory peptides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9368E98C-D25B-BB15-5F13-CF21ED3EBDD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5349"/>
          <a:stretch>
            <a:fillRect/>
          </a:stretch>
        </p:blipFill>
        <p:spPr>
          <a:xfrm>
            <a:off x="25283540" y="12472413"/>
            <a:ext cx="9669025" cy="2843017"/>
          </a:xfrm>
          <a:prstGeom prst="rect">
            <a:avLst/>
          </a:prstGeom>
        </p:spPr>
      </p:pic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60C4F82B-6627-56A7-7C1A-DB9A4B1BBB2F}"/>
              </a:ext>
            </a:extLst>
          </p:cNvPr>
          <p:cNvSpPr/>
          <p:nvPr/>
        </p:nvSpPr>
        <p:spPr>
          <a:xfrm>
            <a:off x="25360431" y="12015277"/>
            <a:ext cx="9515244" cy="513965"/>
          </a:xfrm>
          <a:prstGeom prst="roundRect">
            <a:avLst/>
          </a:prstGeom>
          <a:solidFill>
            <a:srgbClr val="E5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inhibitory activity and glucose consumption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4DE2D84-18F8-E724-7691-B8337C0D6495}"/>
              </a:ext>
            </a:extLst>
          </p:cNvPr>
          <p:cNvSpPr/>
          <p:nvPr/>
        </p:nvSpPr>
        <p:spPr>
          <a:xfrm>
            <a:off x="22000602" y="16261180"/>
            <a:ext cx="12892594" cy="511880"/>
          </a:xfrm>
          <a:prstGeom prst="roundRect">
            <a:avLst/>
          </a:prstGeom>
          <a:solidFill>
            <a:srgbClr val="E5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mechanism of action for inhibiting α-glucosidase activity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34546A9-D651-2299-496F-535E8F2206B5}"/>
              </a:ext>
            </a:extLst>
          </p:cNvPr>
          <p:cNvGrpSpPr/>
          <p:nvPr/>
        </p:nvGrpSpPr>
        <p:grpSpPr>
          <a:xfrm>
            <a:off x="22323356" y="16812921"/>
            <a:ext cx="12484807" cy="5483601"/>
            <a:chOff x="22079218" y="17048731"/>
            <a:chExt cx="12853784" cy="534911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9B08DAC-F174-ADF5-6570-0FFACAA8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20114"/>
            <a:stretch>
              <a:fillRect/>
            </a:stretch>
          </p:blipFill>
          <p:spPr>
            <a:xfrm>
              <a:off x="22079218" y="17437709"/>
              <a:ext cx="12853784" cy="4960133"/>
            </a:xfrm>
            <a:prstGeom prst="rect">
              <a:avLst/>
            </a:prstGeom>
          </p:spPr>
        </p:pic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D46F85E-F33E-09D6-2EFF-33F42790C74A}"/>
                </a:ext>
              </a:extLst>
            </p:cNvPr>
            <p:cNvSpPr/>
            <p:nvPr/>
          </p:nvSpPr>
          <p:spPr>
            <a:xfrm>
              <a:off x="31959765" y="17066496"/>
              <a:ext cx="2669668" cy="3889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P4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E90F1428-0E71-54CB-F9F5-6CB2B3707878}"/>
                </a:ext>
              </a:extLst>
            </p:cNvPr>
            <p:cNvSpPr/>
            <p:nvPr/>
          </p:nvSpPr>
          <p:spPr>
            <a:xfrm>
              <a:off x="28752141" y="17066496"/>
              <a:ext cx="2669668" cy="3889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P3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D92EC508-1482-3F6B-2B98-DCED122610B9}"/>
                </a:ext>
              </a:extLst>
            </p:cNvPr>
            <p:cNvSpPr/>
            <p:nvPr/>
          </p:nvSpPr>
          <p:spPr>
            <a:xfrm>
              <a:off x="25544516" y="17048731"/>
              <a:ext cx="2669668" cy="3889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BFC2E19D-0053-1F3A-A6E7-63202C756559}"/>
                </a:ext>
              </a:extLst>
            </p:cNvPr>
            <p:cNvSpPr/>
            <p:nvPr/>
          </p:nvSpPr>
          <p:spPr>
            <a:xfrm>
              <a:off x="22370513" y="17057059"/>
              <a:ext cx="2669668" cy="3889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CBF126E7-7195-F759-FBF4-9328ABE7DD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33522" y="16821458"/>
            <a:ext cx="10026278" cy="575753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47883B6-2971-EC63-8366-ED48159706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87909" y="12305632"/>
            <a:ext cx="11804214" cy="3107770"/>
          </a:xfrm>
          <a:prstGeom prst="rect">
            <a:avLst/>
          </a:prstGeom>
        </p:spPr>
      </p:pic>
      <p:sp>
        <p:nvSpPr>
          <p:cNvPr id="35" name="Text Box 14">
            <a:extLst>
              <a:ext uri="{FF2B5EF4-FFF2-40B4-BE49-F238E27FC236}">
                <a16:creationId xmlns:a16="http://schemas.microsoft.com/office/drawing/2014/main" id="{03B8A2D6-5E0C-40FB-64A3-9808AF78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0979" y="6034356"/>
            <a:ext cx="13590156" cy="9694209"/>
          </a:xfrm>
          <a:prstGeom prst="rect">
            <a:avLst/>
          </a:prstGeom>
          <a:noFill/>
          <a:ln w="50800">
            <a:solidFill>
              <a:srgbClr val="76357E"/>
            </a:solidFill>
            <a:prstDash val="dash"/>
            <a:miter lim="800000"/>
            <a:headEnd/>
            <a:tailEnd/>
          </a:ln>
          <a:effectLst/>
        </p:spPr>
        <p:txBody>
          <a:bodyPr wrap="square" lIns="225111" tIns="33139" rIns="225111" bIns="3313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800" i="1" dirty="0">
              <a:latin typeface="+mn-lt"/>
              <a:cs typeface="Arial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5023174A-B983-360F-36CF-C12AAB0A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0979" y="16170337"/>
            <a:ext cx="10300887" cy="6256813"/>
          </a:xfrm>
          <a:prstGeom prst="rect">
            <a:avLst/>
          </a:prstGeom>
          <a:noFill/>
          <a:ln w="50800">
            <a:solidFill>
              <a:srgbClr val="76357E"/>
            </a:solidFill>
            <a:prstDash val="dash"/>
            <a:miter lim="800000"/>
            <a:headEnd/>
            <a:tailEnd/>
          </a:ln>
          <a:effectLst/>
        </p:spPr>
        <p:txBody>
          <a:bodyPr wrap="square" lIns="225111" tIns="33139" rIns="225111" bIns="3313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800" i="1" dirty="0">
              <a:latin typeface="+mn-lt"/>
              <a:cs typeface="Arial" charset="0"/>
            </a:endParaRPr>
          </a:p>
        </p:txBody>
      </p:sp>
      <p:sp>
        <p:nvSpPr>
          <p:cNvPr id="115" name="Text Box 14">
            <a:extLst>
              <a:ext uri="{FF2B5EF4-FFF2-40B4-BE49-F238E27FC236}">
                <a16:creationId xmlns:a16="http://schemas.microsoft.com/office/drawing/2014/main" id="{0AC8095A-7E81-7BD9-1E3C-FCF01088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6454" y="16136161"/>
            <a:ext cx="13156442" cy="6286969"/>
          </a:xfrm>
          <a:prstGeom prst="rect">
            <a:avLst/>
          </a:prstGeom>
          <a:noFill/>
          <a:ln w="50800">
            <a:solidFill>
              <a:srgbClr val="76357E"/>
            </a:solidFill>
            <a:prstDash val="dash"/>
            <a:miter lim="800000"/>
            <a:headEnd/>
            <a:tailEnd/>
          </a:ln>
          <a:effectLst/>
        </p:spPr>
        <p:txBody>
          <a:bodyPr wrap="square" lIns="225111" tIns="33139" rIns="225111" bIns="3313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800" i="1" dirty="0">
              <a:latin typeface="+mn-lt"/>
              <a:cs typeface="Arial" charset="0"/>
            </a:endParaRP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2AF6BFEB-661D-B9AD-A914-E676716A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3495" y="6034357"/>
            <a:ext cx="9819401" cy="9694208"/>
          </a:xfrm>
          <a:prstGeom prst="rect">
            <a:avLst/>
          </a:prstGeom>
          <a:noFill/>
          <a:ln w="50800">
            <a:solidFill>
              <a:srgbClr val="76357E"/>
            </a:solidFill>
            <a:prstDash val="dash"/>
            <a:miter lim="800000"/>
            <a:headEnd/>
            <a:tailEnd/>
          </a:ln>
          <a:effectLst/>
        </p:spPr>
        <p:txBody>
          <a:bodyPr wrap="square" lIns="225111" tIns="33139" rIns="225111" bIns="3313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800" i="1" dirty="0">
              <a:latin typeface="+mn-lt"/>
              <a:cs typeface="Arial" charset="0"/>
            </a:endParaRPr>
          </a:p>
        </p:txBody>
      </p:sp>
      <p:sp>
        <p:nvSpPr>
          <p:cNvPr id="26" name="箭头: 燕尾形 25">
            <a:extLst>
              <a:ext uri="{FF2B5EF4-FFF2-40B4-BE49-F238E27FC236}">
                <a16:creationId xmlns:a16="http://schemas.microsoft.com/office/drawing/2014/main" id="{53FCEECC-7C2F-E352-BE6F-8845E4123096}"/>
              </a:ext>
            </a:extLst>
          </p:cNvPr>
          <p:cNvSpPr/>
          <p:nvPr/>
        </p:nvSpPr>
        <p:spPr>
          <a:xfrm rot="5400000">
            <a:off x="15834063" y="15251802"/>
            <a:ext cx="853387" cy="915330"/>
          </a:xfrm>
          <a:prstGeom prst="notchedRightArrow">
            <a:avLst/>
          </a:prstGeom>
          <a:gradFill flip="none" rotWithShape="1">
            <a:gsLst>
              <a:gs pos="100000">
                <a:srgbClr val="7030A0"/>
              </a:gs>
              <a:gs pos="0">
                <a:srgbClr val="EEE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箭头: 燕尾形 53">
            <a:extLst>
              <a:ext uri="{FF2B5EF4-FFF2-40B4-BE49-F238E27FC236}">
                <a16:creationId xmlns:a16="http://schemas.microsoft.com/office/drawing/2014/main" id="{D51EF104-94AE-E060-DDF0-3D5544395AC7}"/>
              </a:ext>
            </a:extLst>
          </p:cNvPr>
          <p:cNvSpPr/>
          <p:nvPr/>
        </p:nvSpPr>
        <p:spPr>
          <a:xfrm flipV="1">
            <a:off x="21037495" y="18856795"/>
            <a:ext cx="853387" cy="915330"/>
          </a:xfrm>
          <a:prstGeom prst="notchedRightArrow">
            <a:avLst/>
          </a:prstGeom>
          <a:gradFill flip="none" rotWithShape="1">
            <a:gsLst>
              <a:gs pos="100000">
                <a:srgbClr val="7030A0"/>
              </a:gs>
              <a:gs pos="0">
                <a:srgbClr val="EEE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燕尾形 35">
            <a:extLst>
              <a:ext uri="{FF2B5EF4-FFF2-40B4-BE49-F238E27FC236}">
                <a16:creationId xmlns:a16="http://schemas.microsoft.com/office/drawing/2014/main" id="{D0361A70-697A-3B89-1B7E-FD9AD94E7CF2}"/>
              </a:ext>
            </a:extLst>
          </p:cNvPr>
          <p:cNvSpPr/>
          <p:nvPr/>
        </p:nvSpPr>
        <p:spPr>
          <a:xfrm rot="16200000" flipV="1">
            <a:off x="29708458" y="15285978"/>
            <a:ext cx="853387" cy="915330"/>
          </a:xfrm>
          <a:prstGeom prst="notchedRightArrow">
            <a:avLst/>
          </a:prstGeom>
          <a:gradFill flip="none" rotWithShape="1">
            <a:gsLst>
              <a:gs pos="100000">
                <a:srgbClr val="7030A0"/>
              </a:gs>
              <a:gs pos="0">
                <a:srgbClr val="EEE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514</Words>
  <Application>Microsoft Office PowerPoint</Application>
  <PresentationFormat>ユーザー設定</PresentationFormat>
  <Paragraphs>43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ch yuan</cp:lastModifiedBy>
  <cp:revision>76</cp:revision>
  <dcterms:created xsi:type="dcterms:W3CDTF">2020-11-02T01:42:50Z</dcterms:created>
  <dcterms:modified xsi:type="dcterms:W3CDTF">2025-10-05T14:11:29Z</dcterms:modified>
</cp:coreProperties>
</file>